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62" r:id="rId4"/>
    <p:sldId id="260" r:id="rId5"/>
    <p:sldId id="258" r:id="rId6"/>
    <p:sldId id="259" r:id="rId7"/>
    <p:sldId id="273" r:id="rId8"/>
    <p:sldId id="265" r:id="rId9"/>
    <p:sldId id="266" r:id="rId10"/>
    <p:sldId id="267" r:id="rId11"/>
    <p:sldId id="275" r:id="rId12"/>
    <p:sldId id="277" r:id="rId13"/>
    <p:sldId id="278" r:id="rId14"/>
    <p:sldId id="270" r:id="rId15"/>
    <p:sldId id="271" r:id="rId16"/>
    <p:sldId id="276" r:id="rId17"/>
    <p:sldId id="263" r:id="rId18"/>
    <p:sldId id="264" r:id="rId19"/>
    <p:sldId id="274" r:id="rId20"/>
  </p:sldIdLst>
  <p:sldSz cx="9144000" cy="6858000" type="screen4x3"/>
  <p:notesSz cx="6815138" cy="99456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3113-B87A-4AD1-AE8F-6E7E14918EA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5636-841D-4AF6-817B-7429DD5D86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.elpais.com/brasil/2017/12/13/internacional/1513193348_895757.html" TargetMode="External"/><Relationship Id="rId2" Type="http://schemas.openxmlformats.org/officeDocument/2006/relationships/hyperlink" Target="https://economia.uol.com.br/noticias/afp/2017/12/14/desigualdades-crescem-no-mundo-especialmente-nos-estados-unido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c.clicrbs.com.br/sc/noticias/noticia/2017/03/no-sul-do-estado-tr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5" descr="Imagem da NotÃ­cia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142976" y="542926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         Prof. Dr. João Roberto Resende ferreira -PPGIELT/UEG</a:t>
            </a:r>
            <a:endParaRPr lang="pt-B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As desigualdades aumentaram profundamente no mundo desde a década de 1980.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a parte da riqueza nacional nas mãos de 10% dos contribuintes mais ricos passou de 21% a 46%.     (Thomas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Pikkety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Quase 30% da renda do Brasil está nas mãos de apenas 1% dos habitantes do país, a maior concentração do tipo no mundo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/>
          </a:p>
          <a:p>
            <a:r>
              <a:rPr lang="pt-BR" sz="2900" dirty="0" smtClean="0">
                <a:latin typeface="Arial" pitchFamily="34" charset="0"/>
                <a:cs typeface="Arial" pitchFamily="34" charset="0"/>
                <a:hlinkClick r:id="rId2"/>
              </a:rPr>
              <a:t>https://economia.uol.com.br/noticias/afp/2017/12/14/desigualdades-crescem-no-mundo-especialmente-nos-estados-unidos.htm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900" dirty="0" smtClean="0">
                <a:latin typeface="Arial" pitchFamily="34" charset="0"/>
                <a:cs typeface="Arial" pitchFamily="34" charset="0"/>
                <a:hlinkClick r:id="rId3"/>
              </a:rPr>
              <a:t>https://brasil.elpais.com/brasil/2017/12/13/internacional/1513193348_895757.html</a:t>
            </a:r>
            <a:endParaRPr lang="pt-BR" sz="29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Plano Nacional de Educação (2001-2010)</a:t>
            </a:r>
          </a:p>
          <a:p>
            <a:r>
              <a:rPr lang="pt-BR" dirty="0" smtClean="0"/>
              <a:t>LEI N° 10.172 , DE 9 DE JANEIRO DE 2001.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Plano Nacional de Educação (2014-2024) </a:t>
            </a:r>
          </a:p>
          <a:p>
            <a:r>
              <a:rPr lang="pt-BR" dirty="0" smtClean="0"/>
              <a:t>LEI Nº 13.005, DE 25 DE JUNHO DE 2014.</a:t>
            </a:r>
          </a:p>
          <a:p>
            <a:endParaRPr lang="pt-BR" dirty="0" smtClean="0"/>
          </a:p>
          <a:p>
            <a:r>
              <a:rPr lang="pt-BR" dirty="0" smtClean="0"/>
              <a:t>Plano Estadual de Educação, para o decênio 2015/2025. </a:t>
            </a:r>
          </a:p>
          <a:p>
            <a:r>
              <a:rPr lang="pt-BR" dirty="0" smtClean="0"/>
              <a:t>LEI Nº 18.969, DE 22 DE JULHO DE 2015.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pt-BR" dirty="0" err="1" smtClean="0">
                <a:latin typeface="Arial" pitchFamily="34" charset="0"/>
                <a:cs typeface="Arial" pitchFamily="34" charset="0"/>
              </a:rPr>
              <a:t>Kroton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fecha compra da Somos Educação por R$ 4,6 bilhões. Somos é dona do Anglo, Ática, Saraiva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Scipione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e se diz maior grupo de educação básica do país.</a:t>
            </a:r>
          </a:p>
          <a:p>
            <a:pPr algn="just" fontAlgn="base"/>
            <a:r>
              <a:rPr lang="pt-BR" dirty="0" smtClean="0">
                <a:latin typeface="Arial" pitchFamily="34" charset="0"/>
                <a:cs typeface="Arial" pitchFamily="34" charset="0"/>
              </a:rPr>
              <a:t> Com aquisição,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Kroton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faz sua 2ª compra no segmento de educação básica. </a:t>
            </a:r>
          </a:p>
          <a:p>
            <a:pPr algn="just" fontAlgn="base"/>
            <a:r>
              <a:rPr lang="pt-BR" dirty="0" smtClean="0">
                <a:latin typeface="Arial" pitchFamily="34" charset="0"/>
                <a:cs typeface="Arial" pitchFamily="34" charset="0"/>
              </a:rPr>
              <a:t>33 milhões de alunos de escolas públicas por meio do PNLD (Programa Nacional do Livro Didático);</a:t>
            </a:r>
          </a:p>
          <a:p>
            <a:pPr algn="just" fontAlgn="base"/>
            <a:r>
              <a:rPr lang="pt-BR" dirty="0" err="1" smtClean="0">
                <a:latin typeface="Arial" pitchFamily="34" charset="0"/>
                <a:cs typeface="Arial" pitchFamily="34" charset="0"/>
              </a:rPr>
              <a:t>Kroton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educação básica no Brasil é 83% maior que o de ensino superior. O mercado da educação básica movimenta R$ 101 bilhões (R$ 96 bilhões em mensalidades e R$ 5 bilhões em livros didáticos).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Fonte: Por G1 23/04/2018 09h41  Atualizado 23/04/2018 14h52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instituição que mais tem seus objetivos voltados para o ensino e aprendizagem é a escola. E na sociedade de classes como seria uma escola justa?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Seria a meritocracia?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“Uma escola justa não pode se limitar a selecionar os que têm mais mérito, ela deve também se preocupar com a sorte dos vencidos”.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Dubet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57203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Cinco escolas estaduais em Sombrio e duas em Balneário Gaivota, em Santa Catarina, foram interditadas pelo Ministério Público em 2017. Com a medida, cerca de três mil alunos ficaram entre 45 a 60 dias sem aulas, e parte deles participou de um protesto. Segundo o MP, os prédios não ofereciam infraestrutura adequada e segura para os estudantes.</a:t>
            </a:r>
          </a:p>
          <a:p>
            <a:pPr algn="just">
              <a:lnSpc>
                <a:spcPct val="170000"/>
              </a:lnSpc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Que as escolas estejam abertas e funcionando!!</a:t>
            </a:r>
          </a:p>
          <a:p>
            <a:pPr algn="just">
              <a:lnSpc>
                <a:spcPct val="170000"/>
              </a:lnSpc>
            </a:pPr>
            <a:r>
              <a:rPr lang="pt-BR" sz="7200" dirty="0" smtClean="0"/>
              <a:t>Fonte: </a:t>
            </a:r>
            <a:r>
              <a:rPr lang="pt-BR" sz="7200" dirty="0" smtClean="0">
                <a:hlinkClick r:id="rId2"/>
              </a:rPr>
              <a:t>http://dc.clicrbs.com.br/sc/noticias/noticia/2017/03/no-sul-do-estado-tres</a:t>
            </a:r>
            <a:r>
              <a:rPr lang="pt-BR" sz="7200" dirty="0" smtClean="0"/>
              <a:t> </a:t>
            </a:r>
            <a:r>
              <a:rPr lang="pt-BR" sz="7200" dirty="0" err="1" smtClean="0"/>
              <a:t>mil-alunos-estao-sem-aulas-em-sombrio-e-balneario-gaivota</a:t>
            </a:r>
            <a:r>
              <a:rPr lang="pt-BR" sz="7200" dirty="0" smtClean="0"/>
              <a:t>-9750564.</a:t>
            </a:r>
            <a:r>
              <a:rPr lang="pt-BR" sz="7200" dirty="0" err="1" smtClean="0"/>
              <a:t>htm</a:t>
            </a:r>
            <a:endParaRPr lang="pt-BR" sz="7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h.rbsdirect.com.br/imagesrc/23134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774143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Ainda temos de lutar contra a PEC da Morte, que congela os gastos públicos por 20 anos. (PEC 55)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Em 2020 o Piso salarial e o FUNDEB podem acabar. Vai ficar muito baixo o custo aluno qualidade (CAQ). 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“A razão para o fracasso de todos os esforços anteriores, e que se destinavam a instituir grandes mudanças na sociedade por meio de reformas educacionais lúcidas, reconhecidas como ponto de vista do capital, consistia – e ainda consiste – no fato de as determinações fundamentais do sistema do capital serem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irreformáveis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.” (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Mészáros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Crise humanitária na Europa. (2018) Mar Mediterrâneo. </a:t>
            </a:r>
            <a:endParaRPr lang="pt-BR" dirty="0"/>
          </a:p>
        </p:txBody>
      </p:sp>
      <p:pic>
        <p:nvPicPr>
          <p:cNvPr id="4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945" y="1571612"/>
            <a:ext cx="6808641" cy="421484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85720" y="5786455"/>
            <a:ext cx="835824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/>
              <a:t>Fonte: https://www.google.com.br/search?q=imagens+crise+humanit%C3%A1ria+na+europa&amp;rlz=1C1VSNC_enBR605BR605&amp;tbm=isch&amp;source=iu&amp;ictx=1&amp;fir=jwV4Hd27feVWRM%253A%252CnomYmLXldD_GyM%252C_&amp;usg=AI4_-kTxgDFPBw1PUIeosk_m24pHPBIEXw&amp;sa=X&amp;ved=2ahUKEwi-mP-5rL7eAhUJl5AKHTo3B6YQ9QEwCHoECAYQFA#imgrc=2Vn2cvKdzXARxM</a:t>
            </a:r>
            <a:r>
              <a:rPr lang="pt-BR" dirty="0" smtClean="0"/>
              <a:t>: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Para onde vai a humanidade sob a égide do capitalismo?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“É a própria humanidade que se torna supérflua quando já não é necessária para a reprodução do capital-fetiche. Há uma quantidade cada vez maior de pessoas que já não “servem”, nem mesmo para ser explorada, ao mesmo tempo que lhes foram retirados todos os recursos para viver. E os que ainda dispõem de recursos fazem frequentemente um muito mau uso deles”. </a:t>
            </a:r>
          </a:p>
          <a:p>
            <a:pPr algn="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Anselm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Jappe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2012)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5918" y="2214554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i="1" dirty="0" smtClean="0"/>
          </a:p>
          <a:p>
            <a:pPr algn="ctr"/>
            <a:r>
              <a:rPr lang="pt-BR" sz="3600" i="1" dirty="0" smtClean="0"/>
              <a:t>OBRIGADO!</a:t>
            </a:r>
            <a:endParaRPr lang="pt-BR" sz="3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balsa de Medusa (1818) </a:t>
            </a:r>
            <a:r>
              <a:rPr lang="pt-BR" dirty="0" err="1" smtClean="0"/>
              <a:t>Théodore</a:t>
            </a:r>
            <a:r>
              <a:rPr lang="pt-BR" dirty="0" smtClean="0"/>
              <a:t> </a:t>
            </a:r>
            <a:r>
              <a:rPr lang="pt-BR" dirty="0" err="1" smtClean="0"/>
              <a:t>Géricault</a:t>
            </a:r>
            <a:r>
              <a:rPr lang="pt-BR" dirty="0" smtClean="0"/>
              <a:t> (Museu do Louvre, Paris)</a:t>
            </a:r>
            <a:endParaRPr lang="pt-BR" dirty="0"/>
          </a:p>
        </p:txBody>
      </p:sp>
      <p:pic>
        <p:nvPicPr>
          <p:cNvPr id="3" name="Imagem 2" descr="https://1.bp.blogspot.com/-VNwlYcTKm0I/TtdYVMp7HTI/AAAAAAAA5Jc/wpCYca8DeZk/s1600/los_naufragos_de_medus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9293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balsa de Medusa (1818) </a:t>
            </a:r>
            <a:r>
              <a:rPr lang="pt-BR" dirty="0" err="1" smtClean="0"/>
              <a:t>Théodore</a:t>
            </a:r>
            <a:r>
              <a:rPr lang="pt-BR" dirty="0" smtClean="0"/>
              <a:t> </a:t>
            </a:r>
            <a:r>
              <a:rPr lang="pt-BR" dirty="0" err="1" smtClean="0"/>
              <a:t>Géricault</a:t>
            </a:r>
            <a:r>
              <a:rPr lang="pt-BR" dirty="0" smtClean="0"/>
              <a:t> (Museu do Louvre, Paris)</a:t>
            </a:r>
            <a:endParaRPr lang="pt-BR" dirty="0"/>
          </a:p>
        </p:txBody>
      </p:sp>
      <p:pic>
        <p:nvPicPr>
          <p:cNvPr id="3" name="Imagem 2" descr="Resultado de imagem para imagem a balsa de medus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8580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PLANO NACIONAL DE EDUCAÇÃO: AVANÇOS E DESAFIOS</a:t>
            </a:r>
            <a:endParaRPr lang="pt-BR" sz="32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785926"/>
            <a:ext cx="8858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Mundo moderno: Crença na razão como forma de dirigir o mundo.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modernidade no séc. XVIII: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Movimento articulado de 4 projetos: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39750" algn="l"/>
              </a:tabLst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Emancipador;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39750" algn="l"/>
              </a:tabLst>
            </a:pPr>
            <a:r>
              <a:rPr lang="pt-BR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xpansionista;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39750" algn="l"/>
              </a:tabLst>
            </a:pPr>
            <a:r>
              <a:rPr lang="pt-BR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enovador e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539750" algn="l"/>
              </a:tabLst>
            </a:pPr>
            <a:r>
              <a:rPr lang="pt-BR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emocrático.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Emancipador: Racionalização da vida social e libertação do indivíduo; secularização dos campos culturais.</a:t>
            </a:r>
          </a:p>
          <a:p>
            <a:pPr lvl="0" algn="just"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Expansionista: Extensão do conhecimento. Fazer o conhecimento chegar a todos. Que o sujeito conheça 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ciência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para dominar a natureza. Produção e circulação de bens coletivos e ou universais.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Renovador: Por um lado a constante necessidade de cada momento criar uma nova relação com a natureza, renovações nas relações humanas e urbanizadas, por outro a renovação constante de signos desgastados constantemente pela nova sociedade do consumo. 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dirty="0" err="1" smtClean="0">
                <a:latin typeface="Arial" pitchFamily="34" charset="0"/>
                <a:cs typeface="Arial" pitchFamily="34" charset="0"/>
              </a:rPr>
              <a:t>Democratizador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confiança  no poder da educação, na difusão da arte e dos saberes especializados com objetivo de chegar a uma evolução racional e moral. Aqui entendemos a criação dos sistemas nacionais de ensino.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BRASIL</a:t>
            </a:r>
          </a:p>
          <a:p>
            <a:r>
              <a:rPr lang="pt-BR" dirty="0" smtClean="0"/>
              <a:t>1930: A educação passa a ser um problema nacional. Criação do MEC. </a:t>
            </a:r>
          </a:p>
          <a:p>
            <a:r>
              <a:rPr lang="pt-BR" dirty="0" smtClean="0"/>
              <a:t>1961: Primeira LDB. Lei nº 4.024/61 </a:t>
            </a:r>
          </a:p>
          <a:p>
            <a:r>
              <a:rPr lang="pt-BR" dirty="0" smtClean="0"/>
              <a:t>1964: golpe militar: reforma a LDB pelas leis 5.540/68 e  5.692/71</a:t>
            </a:r>
          </a:p>
          <a:p>
            <a:r>
              <a:rPr lang="pt-BR" dirty="0" smtClean="0"/>
              <a:t>1988; </a:t>
            </a:r>
            <a:r>
              <a:rPr lang="pt-BR" dirty="0" err="1" smtClean="0"/>
              <a:t>C.F.</a:t>
            </a:r>
            <a:r>
              <a:rPr lang="pt-BR" dirty="0" smtClean="0"/>
              <a:t> Nova República: Democrática</a:t>
            </a:r>
          </a:p>
          <a:p>
            <a:r>
              <a:rPr lang="pt-BR" dirty="0" smtClean="0"/>
              <a:t>1996: Segunda LDB. Lei nº 9.394/96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desafio em Planejar a educação formal no Brasil está em torno de responder duas questões fundamentais.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Que mudanças queremos para o futuro da educação e da sociedade?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Em que dar importância para a formação das futuras gerações que estão na educação básica</a:t>
            </a:r>
            <a:r>
              <a:rPr lang="pt-BR" dirty="0" smtClean="0"/>
              <a:t>?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NACIONAL DE EDUCAÇÃO: AVANÇOS E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Transformações em curso na sociedade: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Revolução informacional.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Crescimento da importância da produção não material: sociedade do conhecimento/informação.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Mudança conceitual do capital: passagem do controle do processo para o controle do produto.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Eliminam os postos intermediários dedicados aos controles mecânicos, repetitivos, para o controle do produto.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1051</Words>
  <Application>Microsoft Office PowerPoint</Application>
  <PresentationFormat>Apresentação na tela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A balsa de Medusa (1818) Théodore Géricault (Museu do Louvre, Paris)</vt:lpstr>
      <vt:lpstr>A balsa de Medusa (1818) Théodore Géricault (Museu do Louvre, Paris)</vt:lpstr>
      <vt:lpstr>PLANO NACIONAL DE EDUCAÇÃO: AVANÇOS E DESAFIOS</vt:lpstr>
      <vt:lpstr>PLANO NACIONAL DE EDUCAÇÃO: AVANÇOS E DESAFIOS</vt:lpstr>
      <vt:lpstr>PLANO NACIONAL DE EDUCAÇÃO: AVANÇOS E DESAFIOS</vt:lpstr>
      <vt:lpstr>PLANO NACIONAL DE EDUCAÇÃO: AVANÇOS E DESAFIOS</vt:lpstr>
      <vt:lpstr>PLANO NACIONAL DE EDUCAÇÃO: AVANÇOS E DESAFIOS</vt:lpstr>
      <vt:lpstr>PLANO NACIONAL DE EDUCAÇÃO: AVANÇOS E DESAFIOS</vt:lpstr>
      <vt:lpstr>PLANO NACIONAL DE EDUCAÇÃO: AVANÇOS E DESAFIOS</vt:lpstr>
      <vt:lpstr>PLANO NACIONAL DE EDUCAÇÃO: AVANÇOS E DESAFIOS</vt:lpstr>
      <vt:lpstr>PLANO NACIONAL DE EDUCAÇÃO: AVANÇOS E DESAFIOS</vt:lpstr>
      <vt:lpstr>PLANO NACIONAL DE EDUCAÇÃO: AVANÇOS E DESAFIOS</vt:lpstr>
      <vt:lpstr>PLANO NACIONAL DE EDUCAÇÃO: AVANÇOS E DESAFIOS</vt:lpstr>
      <vt:lpstr>Slide 15</vt:lpstr>
      <vt:lpstr>PLANO NACIONAL DE EDUCAÇÃO: AVANÇOS E DESAFIOS</vt:lpstr>
      <vt:lpstr>Crise humanitária na Europa. (2018) Mar Mediterrâneo. 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75</cp:revision>
  <dcterms:created xsi:type="dcterms:W3CDTF">2018-10-29T20:32:49Z</dcterms:created>
  <dcterms:modified xsi:type="dcterms:W3CDTF">2018-11-06T23:48:37Z</dcterms:modified>
</cp:coreProperties>
</file>